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2"/>
  </p:notesMasterIdLst>
  <p:sldIdLst>
    <p:sldId id="317" r:id="rId2"/>
    <p:sldId id="315" r:id="rId3"/>
    <p:sldId id="321" r:id="rId4"/>
    <p:sldId id="336" r:id="rId5"/>
    <p:sldId id="323" r:id="rId6"/>
    <p:sldId id="325" r:id="rId7"/>
    <p:sldId id="324" r:id="rId8"/>
    <p:sldId id="330" r:id="rId9"/>
    <p:sldId id="331" r:id="rId10"/>
    <p:sldId id="332" r:id="rId1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4499"/>
    <a:srgbClr val="244390"/>
    <a:srgbClr val="B6DCAD"/>
    <a:srgbClr val="0180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60"/>
    <p:restoredTop sz="94694"/>
  </p:normalViewPr>
  <p:slideViewPr>
    <p:cSldViewPr snapToGrid="0">
      <p:cViewPr varScale="1">
        <p:scale>
          <a:sx n="175" d="100"/>
          <a:sy n="175" d="100"/>
        </p:scale>
        <p:origin x="216" y="7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428437-0553-A541-AD0F-6CF0B70894E7}" type="datetimeFigureOut">
              <a:rPr lang="sk-SK" smtClean="0"/>
              <a:t>6. 8. 2026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C5C93B-E089-DE41-ABFC-12A6C026AC3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92192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06120" rtl="0" eaLnBrk="1" latinLnBrk="0" hangingPunct="1">
      <a:defRPr sz="664" kern="1200">
        <a:solidFill>
          <a:schemeClr val="tx1"/>
        </a:solidFill>
        <a:latin typeface="+mn-lt"/>
        <a:ea typeface="+mn-ea"/>
        <a:cs typeface="+mn-cs"/>
      </a:defRPr>
    </a:lvl1pPr>
    <a:lvl2pPr marL="253060" algn="l" defTabSz="506120" rtl="0" eaLnBrk="1" latinLnBrk="0" hangingPunct="1">
      <a:defRPr sz="664" kern="1200">
        <a:solidFill>
          <a:schemeClr val="tx1"/>
        </a:solidFill>
        <a:latin typeface="+mn-lt"/>
        <a:ea typeface="+mn-ea"/>
        <a:cs typeface="+mn-cs"/>
      </a:defRPr>
    </a:lvl2pPr>
    <a:lvl3pPr marL="506120" algn="l" defTabSz="506120" rtl="0" eaLnBrk="1" latinLnBrk="0" hangingPunct="1">
      <a:defRPr sz="664" kern="1200">
        <a:solidFill>
          <a:schemeClr val="tx1"/>
        </a:solidFill>
        <a:latin typeface="+mn-lt"/>
        <a:ea typeface="+mn-ea"/>
        <a:cs typeface="+mn-cs"/>
      </a:defRPr>
    </a:lvl3pPr>
    <a:lvl4pPr marL="759181" algn="l" defTabSz="506120" rtl="0" eaLnBrk="1" latinLnBrk="0" hangingPunct="1">
      <a:defRPr sz="664" kern="1200">
        <a:solidFill>
          <a:schemeClr val="tx1"/>
        </a:solidFill>
        <a:latin typeface="+mn-lt"/>
        <a:ea typeface="+mn-ea"/>
        <a:cs typeface="+mn-cs"/>
      </a:defRPr>
    </a:lvl4pPr>
    <a:lvl5pPr marL="1012241" algn="l" defTabSz="506120" rtl="0" eaLnBrk="1" latinLnBrk="0" hangingPunct="1">
      <a:defRPr sz="664" kern="1200">
        <a:solidFill>
          <a:schemeClr val="tx1"/>
        </a:solidFill>
        <a:latin typeface="+mn-lt"/>
        <a:ea typeface="+mn-ea"/>
        <a:cs typeface="+mn-cs"/>
      </a:defRPr>
    </a:lvl5pPr>
    <a:lvl6pPr marL="1265301" algn="l" defTabSz="506120" rtl="0" eaLnBrk="1" latinLnBrk="0" hangingPunct="1">
      <a:defRPr sz="664" kern="1200">
        <a:solidFill>
          <a:schemeClr val="tx1"/>
        </a:solidFill>
        <a:latin typeface="+mn-lt"/>
        <a:ea typeface="+mn-ea"/>
        <a:cs typeface="+mn-cs"/>
      </a:defRPr>
    </a:lvl6pPr>
    <a:lvl7pPr marL="1518361" algn="l" defTabSz="506120" rtl="0" eaLnBrk="1" latinLnBrk="0" hangingPunct="1">
      <a:defRPr sz="664" kern="1200">
        <a:solidFill>
          <a:schemeClr val="tx1"/>
        </a:solidFill>
        <a:latin typeface="+mn-lt"/>
        <a:ea typeface="+mn-ea"/>
        <a:cs typeface="+mn-cs"/>
      </a:defRPr>
    </a:lvl7pPr>
    <a:lvl8pPr marL="1771421" algn="l" defTabSz="506120" rtl="0" eaLnBrk="1" latinLnBrk="0" hangingPunct="1">
      <a:defRPr sz="664" kern="1200">
        <a:solidFill>
          <a:schemeClr val="tx1"/>
        </a:solidFill>
        <a:latin typeface="+mn-lt"/>
        <a:ea typeface="+mn-ea"/>
        <a:cs typeface="+mn-cs"/>
      </a:defRPr>
    </a:lvl8pPr>
    <a:lvl9pPr marL="2024482" algn="l" defTabSz="506120" rtl="0" eaLnBrk="1" latinLnBrk="0" hangingPunct="1">
      <a:defRPr sz="66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9C1D6-F8DE-AABA-8280-7A8AAC2E1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7E194D49-B81C-A117-DE7A-2F6D4289D6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6278B85A-3701-1459-A8CD-36A58B86AB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8128704B-DBC6-D851-8D76-4A6A9186A4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13344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9C1D6-F8DE-AABA-8280-7A8AAC2E1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7E194D49-B81C-A117-DE7A-2F6D4289D6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6278B85A-3701-1459-A8CD-36A58B86AB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8128704B-DBC6-D851-8D76-4A6A9186A4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493044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4CA8D-356C-1710-B4B9-2A299B63D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79EE10C8-262D-BE11-204C-DA050334D5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16FF4854-3AC3-E5D8-B326-044C066EE8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BCE7705E-0F55-9507-6E3E-6CA008AA57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635257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F7244-3D39-920F-61B6-724F9E702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F207A823-ADDD-40CE-8B7B-99DD893076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E9E92004-7A4D-2914-1993-500F5F924A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2E0FCE50-20BF-712E-6105-4A89E71CEC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17273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C1277-F3BB-2EB1-B3AD-B978A35BA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66BAB094-F605-789D-256C-2CC9BB8089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E4D0EB5B-D7A7-30A7-8B94-58897BAA03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871A4549-E4BF-FD63-4BD5-8EC8C807B5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445149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442EA-F407-1AA0-7B86-F653E7BE4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F3D35FDD-2C20-0579-F047-A7EF112898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C4CD6967-AFAA-4D19-3541-C6E7292CEE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0FD9966E-4A44-60D6-C84C-5A4EC46B59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05830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49E18-081B-F51A-64D2-E2C42E66E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24B2F065-D207-DBC5-0860-337C8A9328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539A97F7-1BF5-327C-CB1F-FDD331457F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063D47FA-B580-4184-2F75-92185018DA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950027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8F7F2-353B-76BC-1704-D2E2A6DBA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DFBC3131-E82D-498E-9D9C-E6B387EC1E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87A7BCF4-318B-D214-184E-F6C36F2CD5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DA1A1E35-0126-2644-3FCF-CF1CA9A11A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10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8613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6. 8. 2026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22199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6. 8. 2026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83730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6. 8. 2026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81574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6. 8. 2026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47963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6. 8. 2026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1952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6. 8. 2026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23102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6. 8. 2026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86408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6. 8. 2026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92516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6. 8. 2026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92367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6. 8. 2026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12109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6. 8. 2026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59758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296187-D6B8-1A4E-8FCA-5F45BC03D54E}" type="datetimeFigureOut">
              <a:rPr lang="sk-SK" smtClean="0"/>
              <a:t>6. 8. 2026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2401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ok 8" descr="Obrázok, na ktorom je text, snímka obrazovky, voda, dizajn&#10;&#10;Obsah vygenerovaný umelou inteligenciou môže byť nesprávny.">
            <a:extLst>
              <a:ext uri="{FF2B5EF4-FFF2-40B4-BE49-F238E27FC236}">
                <a16:creationId xmlns:a16="http://schemas.microsoft.com/office/drawing/2014/main" id="{8D14C20A-6212-C325-A2E5-F9780F5E99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A377BDD1-D611-168F-EE53-05F125B45716}"/>
              </a:ext>
            </a:extLst>
          </p:cNvPr>
          <p:cNvSpPr txBox="1">
            <a:spLocks/>
          </p:cNvSpPr>
          <p:nvPr/>
        </p:nvSpPr>
        <p:spPr>
          <a:xfrm>
            <a:off x="744875" y="709324"/>
            <a:ext cx="5424527" cy="1485380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533"/>
              </a:lnSpc>
            </a:pPr>
            <a:endParaRPr lang="sk-SK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k-SK" sz="6254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41A6E42F-2182-35FD-9865-AA0A7BA4885A}"/>
              </a:ext>
            </a:extLst>
          </p:cNvPr>
          <p:cNvSpPr txBox="1">
            <a:spLocks/>
          </p:cNvSpPr>
          <p:nvPr/>
        </p:nvSpPr>
        <p:spPr>
          <a:xfrm>
            <a:off x="1068019" y="86881"/>
            <a:ext cx="2798186" cy="257366"/>
          </a:xfrm>
          <a:prstGeom prst="rect">
            <a:avLst/>
          </a:prstGeom>
        </p:spPr>
        <p:txBody>
          <a:bodyPr vert="horz" lIns="43989" tIns="21994" rIns="43989" bIns="21994" rtlCol="0" anchor="ctr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x-none" sz="1155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E29556F-BFD3-D780-5067-BA90D299820C}"/>
              </a:ext>
            </a:extLst>
          </p:cNvPr>
          <p:cNvSpPr txBox="1">
            <a:spLocks/>
          </p:cNvSpPr>
          <p:nvPr/>
        </p:nvSpPr>
        <p:spPr>
          <a:xfrm>
            <a:off x="4822299" y="86881"/>
            <a:ext cx="3160291" cy="257366"/>
          </a:xfrm>
          <a:prstGeom prst="rect">
            <a:avLst/>
          </a:prstGeom>
        </p:spPr>
        <p:txBody>
          <a:bodyPr vert="horz" lIns="43989" tIns="21994" rIns="43989" bIns="21994" rtlCol="0" anchor="ctr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x-none" sz="1155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6880005" y="3921154"/>
            <a:ext cx="2499448" cy="316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33361">
              <a:lnSpc>
                <a:spcPts val="1684"/>
              </a:lnSpc>
            </a:pPr>
            <a:r>
              <a:rPr lang="sk-SK" sz="2069" kern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August 2026</a:t>
            </a:r>
            <a:endParaRPr lang="x-none" sz="2069" kern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dĺžnik 3"/>
          <p:cNvSpPr/>
          <p:nvPr/>
        </p:nvSpPr>
        <p:spPr>
          <a:xfrm>
            <a:off x="798023" y="951125"/>
            <a:ext cx="657278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2400" dirty="0">
                <a:solidFill>
                  <a:schemeClr val="bg1"/>
                </a:solidFill>
              </a:rPr>
              <a:t>INFORMÁCIA </a:t>
            </a:r>
            <a:r>
              <a:rPr lang="sk-SK" sz="2400" dirty="0" smtClean="0">
                <a:solidFill>
                  <a:schemeClr val="bg1"/>
                </a:solidFill>
              </a:rPr>
              <a:t>k zjednodušenému </a:t>
            </a:r>
            <a:r>
              <a:rPr lang="sk-SK" sz="2400" dirty="0">
                <a:solidFill>
                  <a:schemeClr val="bg1"/>
                </a:solidFill>
              </a:rPr>
              <a:t>vykazovaniu výdavkov v rámci </a:t>
            </a:r>
            <a:r>
              <a:rPr lang="sk-SK" sz="2400" dirty="0" smtClean="0">
                <a:solidFill>
                  <a:schemeClr val="bg1"/>
                </a:solidFill>
              </a:rPr>
              <a:t>výzvy</a:t>
            </a:r>
          </a:p>
          <a:p>
            <a:pPr algn="ctr"/>
            <a:r>
              <a:rPr lang="sk-SK" sz="2400" dirty="0" smtClean="0">
                <a:solidFill>
                  <a:schemeClr val="bg1"/>
                </a:solidFill>
              </a:rPr>
              <a:t> </a:t>
            </a:r>
          </a:p>
          <a:p>
            <a:pPr algn="ctr"/>
            <a:endParaRPr lang="sk-SK" sz="2400" dirty="0" smtClean="0">
              <a:solidFill>
                <a:schemeClr val="bg1"/>
              </a:solidFill>
            </a:endParaRPr>
          </a:p>
          <a:p>
            <a:pPr algn="ctr"/>
            <a:r>
              <a:rPr lang="sk-SK" sz="2400" b="1" dirty="0" smtClean="0">
                <a:solidFill>
                  <a:schemeClr val="bg1"/>
                </a:solidFill>
              </a:rPr>
              <a:t>„Siete podpory pre každý krok II.“  </a:t>
            </a:r>
            <a:endParaRPr lang="sk-SK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57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8831F-2018-5C41-41EB-8B851966D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Obrázok, na ktorom je snímka obrazovky, štvorec, dizajn, text&#10;&#10;Obsah vygenerovaný umelou inteligenciou môže byť nesprávny.">
            <a:extLst>
              <a:ext uri="{FF2B5EF4-FFF2-40B4-BE49-F238E27FC236}">
                <a16:creationId xmlns:a16="http://schemas.microsoft.com/office/drawing/2014/main" id="{76217B92-6F42-3B9C-9105-1309071BA10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FCE2C7FE-9768-94FC-0DDB-1648B80C286E}"/>
              </a:ext>
            </a:extLst>
          </p:cNvPr>
          <p:cNvSpPr txBox="1">
            <a:spLocks/>
          </p:cNvSpPr>
          <p:nvPr/>
        </p:nvSpPr>
        <p:spPr>
          <a:xfrm>
            <a:off x="4129481" y="86923"/>
            <a:ext cx="4677592" cy="239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CIEĽ POLITIKY 4: SOCIÁLNEJŠIA A INKLUZÍVNEJŠIA EURÓPA</a:t>
            </a:r>
            <a:br>
              <a:rPr lang="sk-SK" sz="47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k-SK" sz="47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OBLASŤ SOCIÁLNYCH INOVÁCII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756D825-1029-0148-E83D-C2840909A9EC}"/>
              </a:ext>
            </a:extLst>
          </p:cNvPr>
          <p:cNvSpPr txBox="1">
            <a:spLocks/>
          </p:cNvSpPr>
          <p:nvPr/>
        </p:nvSpPr>
        <p:spPr>
          <a:xfrm>
            <a:off x="661481" y="736141"/>
            <a:ext cx="8145592" cy="3845190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2000" b="1" u="sng" dirty="0">
                <a:solidFill>
                  <a:schemeClr val="tx1"/>
                </a:solidFill>
                <a:latin typeface="Arial Narrow" panose="020B0606020202030204" pitchFamily="34" charset="0"/>
              </a:rPr>
              <a:t>Ako budú overované podklady a podmienky oprávnenosti </a:t>
            </a:r>
            <a:r>
              <a:rPr lang="pl-PL" sz="2000" b="1" u="sng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JN</a:t>
            </a:r>
          </a:p>
          <a:p>
            <a:endParaRPr lang="sk-SK" sz="1800" b="1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sk-SK" sz="18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Finančná </a:t>
            </a:r>
            <a:r>
              <a:rPr lang="sk-SK" sz="1800" b="1" dirty="0">
                <a:solidFill>
                  <a:schemeClr val="tx1"/>
                </a:solidFill>
                <a:latin typeface="Arial Narrow" panose="020B0606020202030204" pitchFamily="34" charset="0"/>
              </a:rPr>
              <a:t>kontrola vykonávaná na </a:t>
            </a:r>
            <a:r>
              <a:rPr lang="sk-SK" sz="18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mieste</a:t>
            </a:r>
          </a:p>
          <a:p>
            <a:pPr algn="just"/>
            <a:endParaRPr lang="sk-SK" sz="18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sk-SK" sz="1400" dirty="0">
                <a:solidFill>
                  <a:schemeClr val="tx1"/>
                </a:solidFill>
                <a:latin typeface="Arial Narrow" panose="020B0606020202030204" pitchFamily="34" charset="0"/>
              </a:rPr>
              <a:t>Pracovnoprávne </a:t>
            </a:r>
            <a:r>
              <a:rPr lang="sk-SK" sz="1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vzťahy: Originály </a:t>
            </a:r>
            <a:r>
              <a:rPr lang="sk-SK" sz="1400" dirty="0">
                <a:solidFill>
                  <a:schemeClr val="tx1"/>
                </a:solidFill>
                <a:latin typeface="Arial Narrow" panose="020B0606020202030204" pitchFamily="34" charset="0"/>
              </a:rPr>
              <a:t>pracovných zmlúv, dohôd a popisov pracovných činností pracovníkov linky pomoci, ktorí boli v kontrolovanom období vykazovaní v prevádzkových výkazoch.</a:t>
            </a:r>
          </a:p>
          <a:p>
            <a:pPr algn="just"/>
            <a:endParaRPr lang="sk-SK" sz="14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sk-SK" sz="1400" dirty="0">
                <a:solidFill>
                  <a:schemeClr val="tx1"/>
                </a:solidFill>
                <a:latin typeface="Arial Narrow" panose="020B0606020202030204" pitchFamily="34" charset="0"/>
              </a:rPr>
              <a:t>Mzdová a personálna evidencia prijímateľa: Originály mzdových listov a evidencie dochádzky/pracovného času (vedenej prijímateľom podľa Zákonníka práce) na overenie, že deklarované osoby v danom čase reálne vykonávali prácu pre prijímateľa</a:t>
            </a:r>
          </a:p>
          <a:p>
            <a:pPr algn="just"/>
            <a:r>
              <a:rPr lang="sk-SK" sz="1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V </a:t>
            </a:r>
            <a:r>
              <a:rPr lang="sk-SK" sz="1400" dirty="0">
                <a:solidFill>
                  <a:schemeClr val="tx1"/>
                </a:solidFill>
                <a:latin typeface="Arial Narrow" panose="020B0606020202030204" pitchFamily="34" charset="0"/>
              </a:rPr>
              <a:t>zmysle §10 ods. 9 zákona č. 121/2022 Z. z. o príspevkoch z fondov EÚ prijímateľ </a:t>
            </a:r>
            <a:r>
              <a:rPr lang="sk-SK" sz="1400" b="1" u="sng" dirty="0">
                <a:solidFill>
                  <a:schemeClr val="tx1"/>
                </a:solidFill>
                <a:latin typeface="Arial Narrow" panose="020B0606020202030204" pitchFamily="34" charset="0"/>
              </a:rPr>
              <a:t>musí zabezpečiť </a:t>
            </a:r>
            <a:r>
              <a:rPr lang="sk-SK" sz="1400" b="1" u="sng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súčinnosť.</a:t>
            </a:r>
          </a:p>
          <a:p>
            <a:pPr algn="just"/>
            <a:endParaRPr lang="sk-SK" sz="1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sk-SK" sz="1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sk-SK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Otázky </a:t>
            </a:r>
            <a:r>
              <a:rPr lang="sk-SK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súvisiace s predložením </a:t>
            </a:r>
            <a:r>
              <a:rPr lang="sk-SK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ŽoNFP</a:t>
            </a:r>
            <a:r>
              <a:rPr lang="sk-SK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žiadateľ oprávnený predložiť poskytovateľovi e-mailom na </a:t>
            </a:r>
            <a:r>
              <a:rPr lang="sk-SK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vyzvy@employment.gov.sk</a:t>
            </a:r>
            <a:endParaRPr lang="sk-SK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14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text, snímka obrazovky, operačný systém, voda&#10;&#10;Obsah vygenerovaný umelou inteligenciou môže byť nesprávny.">
            <a:extLst>
              <a:ext uri="{FF2B5EF4-FFF2-40B4-BE49-F238E27FC236}">
                <a16:creationId xmlns:a16="http://schemas.microsoft.com/office/drawing/2014/main" id="{84B71BAB-D672-B6EC-A297-3FAAB3C916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9A3623B4-FC63-7841-9C16-2939CCE4D248}"/>
              </a:ext>
            </a:extLst>
          </p:cNvPr>
          <p:cNvSpPr txBox="1">
            <a:spLocks/>
          </p:cNvSpPr>
          <p:nvPr/>
        </p:nvSpPr>
        <p:spPr>
          <a:xfrm>
            <a:off x="1068019" y="86881"/>
            <a:ext cx="2798186" cy="257366"/>
          </a:xfrm>
          <a:prstGeom prst="rect">
            <a:avLst/>
          </a:prstGeom>
        </p:spPr>
        <p:txBody>
          <a:bodyPr vert="horz" lIns="43989" tIns="21994" rIns="43989" bIns="21994" rtlCol="0" anchor="ctr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x-none" sz="1155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8EBED5B4-A74C-F400-CF22-B5EE24289399}"/>
              </a:ext>
            </a:extLst>
          </p:cNvPr>
          <p:cNvSpPr txBox="1">
            <a:spLocks/>
          </p:cNvSpPr>
          <p:nvPr/>
        </p:nvSpPr>
        <p:spPr>
          <a:xfrm>
            <a:off x="818048" y="888202"/>
            <a:ext cx="7436265" cy="3133922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33361">
              <a:lnSpc>
                <a:spcPts val="4811"/>
              </a:lnSpc>
            </a:pPr>
            <a:endParaRPr lang="x-none" sz="1200" kern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413E145-939D-D70E-2160-D3EDDE6C6001}"/>
              </a:ext>
            </a:extLst>
          </p:cNvPr>
          <p:cNvSpPr txBox="1">
            <a:spLocks/>
          </p:cNvSpPr>
          <p:nvPr/>
        </p:nvSpPr>
        <p:spPr>
          <a:xfrm>
            <a:off x="4822299" y="86881"/>
            <a:ext cx="3160291" cy="257366"/>
          </a:xfrm>
          <a:prstGeom prst="rect">
            <a:avLst/>
          </a:prstGeom>
        </p:spPr>
        <p:txBody>
          <a:bodyPr vert="horz" lIns="43989" tIns="21994" rIns="43989" bIns="21994" rtlCol="0" anchor="ctr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x-none" sz="1155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593124" y="754446"/>
            <a:ext cx="7024817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1000"/>
              </a:spcBef>
              <a:buClr>
                <a:srgbClr val="5FCBEF"/>
              </a:buClr>
              <a:buSzPct val="80000"/>
            </a:pPr>
            <a:r>
              <a:rPr lang="sk-SK" sz="1600" b="1" dirty="0"/>
              <a:t>ZJEDNODUŠENÉ VYKAZOVANIE VÝDAVKOV</a:t>
            </a:r>
            <a:br>
              <a:rPr lang="sk-SK" sz="1600" b="1" dirty="0"/>
            </a:br>
            <a:r>
              <a:rPr lang="sk-SK" sz="1600" b="1" dirty="0"/>
              <a:t>(ďalej len ZVV)</a:t>
            </a:r>
            <a:r>
              <a:rPr lang="sk-SK" sz="1600" dirty="0"/>
              <a:t/>
            </a:r>
            <a:br>
              <a:rPr lang="sk-SK" sz="1600" dirty="0"/>
            </a:br>
            <a:endParaRPr lang="sk-SK" sz="1600" dirty="0" smtClean="0"/>
          </a:p>
          <a:p>
            <a:pPr lvl="0">
              <a:spcBef>
                <a:spcPts val="1000"/>
              </a:spcBef>
              <a:buClr>
                <a:srgbClr val="5FCBEF"/>
              </a:buClr>
              <a:buSzPct val="80000"/>
            </a:pPr>
            <a:r>
              <a:rPr lang="sk-SK" sz="1600" b="1" u="sng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Obsah </a:t>
            </a:r>
            <a:r>
              <a:rPr lang="sk-SK" sz="1600" b="1" u="sng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prezentácie:</a:t>
            </a:r>
          </a:p>
          <a:p>
            <a:pPr marL="342900" lvl="0" indent="-342900">
              <a:spcBef>
                <a:spcPts val="1000"/>
              </a:spcBef>
              <a:buClr>
                <a:srgbClr val="5FCBEF"/>
              </a:buClr>
              <a:buSzPct val="80000"/>
              <a:buFont typeface="Wingdings" panose="05000000000000000000" pitchFamily="2" charset="2"/>
              <a:buChar char="q"/>
            </a:pPr>
            <a:r>
              <a:rPr lang="sk-SK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právny základ a výpočet jednotkového nákladu</a:t>
            </a:r>
            <a:endParaRPr lang="sk-SK" sz="1600" dirty="0">
              <a:solidFill>
                <a:prstClr val="black">
                  <a:lumMod val="75000"/>
                  <a:lumOff val="25000"/>
                </a:prstClr>
              </a:solidFill>
              <a:latin typeface="Arial Narrow" panose="020B0606020202030204" pitchFamily="34" charset="0"/>
            </a:endParaRPr>
          </a:p>
          <a:p>
            <a:pPr marL="342900" lvl="0" indent="-342900">
              <a:spcBef>
                <a:spcPts val="1000"/>
              </a:spcBef>
              <a:buClr>
                <a:srgbClr val="5FCBEF"/>
              </a:buClr>
              <a:buSzPct val="80000"/>
              <a:buFont typeface="Wingdings" panose="05000000000000000000" pitchFamily="2" charset="2"/>
              <a:buChar char="q"/>
            </a:pPr>
            <a:r>
              <a:rPr lang="sk-SK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j</a:t>
            </a:r>
            <a:r>
              <a:rPr lang="sk-SK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ednotkový </a:t>
            </a:r>
            <a:r>
              <a:rPr lang="sk-SK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náklad vo výzve </a:t>
            </a:r>
            <a:endParaRPr lang="sk-SK" sz="1600" dirty="0" smtClean="0">
              <a:solidFill>
                <a:prstClr val="black">
                  <a:lumMod val="75000"/>
                  <a:lumOff val="25000"/>
                </a:prstClr>
              </a:solidFill>
              <a:latin typeface="Arial Narrow" panose="020B0606020202030204" pitchFamily="34" charset="0"/>
            </a:endParaRPr>
          </a:p>
          <a:p>
            <a:pPr marL="342900" lvl="0" indent="-342900">
              <a:spcBef>
                <a:spcPts val="1000"/>
              </a:spcBef>
              <a:buClr>
                <a:srgbClr val="5FCBEF"/>
              </a:buClr>
              <a:buSzPct val="80000"/>
              <a:buFont typeface="Wingdings" panose="05000000000000000000" pitchFamily="2" charset="2"/>
              <a:buChar char="q"/>
            </a:pPr>
            <a:r>
              <a:rPr lang="sk-SK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p</a:t>
            </a:r>
            <a:r>
              <a:rPr lang="sk-SK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aušálna sadzba</a:t>
            </a:r>
            <a:endParaRPr lang="sk-SK" sz="1600" dirty="0">
              <a:solidFill>
                <a:prstClr val="black">
                  <a:lumMod val="75000"/>
                  <a:lumOff val="25000"/>
                </a:prstClr>
              </a:solidFill>
              <a:latin typeface="Arial Narrow" panose="020B0606020202030204" pitchFamily="34" charset="0"/>
            </a:endParaRPr>
          </a:p>
          <a:p>
            <a:pPr marL="342900" lvl="0" indent="-342900">
              <a:spcBef>
                <a:spcPts val="1000"/>
              </a:spcBef>
              <a:buClr>
                <a:srgbClr val="5FCBEF"/>
              </a:buClr>
              <a:buSzPct val="80000"/>
              <a:buFont typeface="Wingdings" panose="05000000000000000000" pitchFamily="2" charset="2"/>
              <a:buChar char="q"/>
            </a:pPr>
            <a:r>
              <a:rPr lang="sk-SK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p</a:t>
            </a:r>
            <a:r>
              <a:rPr lang="sk-SK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odmienky </a:t>
            </a:r>
            <a:r>
              <a:rPr lang="sk-SK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oprávnenosti, preukazovanie, kontrola </a:t>
            </a:r>
            <a:r>
              <a:rPr lang="sk-SK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oprávnenosti</a:t>
            </a:r>
          </a:p>
          <a:p>
            <a:pPr marL="342900" lvl="0" indent="-342900">
              <a:spcBef>
                <a:spcPts val="1000"/>
              </a:spcBef>
              <a:buClr>
                <a:srgbClr val="5FCBEF"/>
              </a:buClr>
              <a:buSzPct val="80000"/>
              <a:buFont typeface="Wingdings" panose="05000000000000000000" pitchFamily="2" charset="2"/>
              <a:buChar char="q"/>
            </a:pPr>
            <a:r>
              <a:rPr lang="sk-SK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p</a:t>
            </a:r>
            <a:r>
              <a:rPr lang="sk-SK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ríklady</a:t>
            </a:r>
            <a:endParaRPr lang="sk-SK" sz="1600" dirty="0">
              <a:solidFill>
                <a:prstClr val="black">
                  <a:lumMod val="75000"/>
                  <a:lumOff val="25000"/>
                </a:prstClr>
              </a:solidFill>
              <a:latin typeface="Arial Narrow" panose="020B0606020202030204" pitchFamily="34" charset="0"/>
            </a:endParaRPr>
          </a:p>
          <a:p>
            <a:pPr algn="ctr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64180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F5BE4-3B13-F446-EEFE-DEA5E3263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text, snímka obrazovky, štvorec, dizajn&#10;&#10;Obsah vygenerovaný umelou inteligenciou môže byť nesprávny.">
            <a:extLst>
              <a:ext uri="{FF2B5EF4-FFF2-40B4-BE49-F238E27FC236}">
                <a16:creationId xmlns:a16="http://schemas.microsoft.com/office/drawing/2014/main" id="{F67EF506-EE29-8F39-A1AC-B46DBF679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A7A8E5FE-3E81-FDF9-33A7-D8BD9CD586BD}"/>
              </a:ext>
            </a:extLst>
          </p:cNvPr>
          <p:cNvSpPr txBox="1">
            <a:spLocks/>
          </p:cNvSpPr>
          <p:nvPr/>
        </p:nvSpPr>
        <p:spPr>
          <a:xfrm>
            <a:off x="661481" y="736141"/>
            <a:ext cx="7412475" cy="3240819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k-SK" sz="154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3A847EAF-3E3B-B719-1EEA-88C41EE49C42}"/>
              </a:ext>
            </a:extLst>
          </p:cNvPr>
          <p:cNvSpPr txBox="1">
            <a:spLocks/>
          </p:cNvSpPr>
          <p:nvPr/>
        </p:nvSpPr>
        <p:spPr>
          <a:xfrm>
            <a:off x="4129481" y="86923"/>
            <a:ext cx="4677592" cy="239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CIEĽ POLITIKY 4: SOCIÁLNEJŠIA A INKLUZÍVNEJŠIA EURÓPA</a:t>
            </a:r>
            <a:br>
              <a:rPr lang="sk-SK" sz="47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k-SK" sz="47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OBLASŤ </a:t>
            </a:r>
            <a:r>
              <a:rPr lang="sk-SK" sz="479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SOCIÁLNYCH INOVÁCII</a:t>
            </a:r>
            <a:endParaRPr lang="sk-SK" sz="47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463377" y="586836"/>
            <a:ext cx="816378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2000" b="1" dirty="0"/>
              <a:t>PREČO SA SO ROZHODOL POUŽIŤ ZVV</a:t>
            </a:r>
            <a:r>
              <a:rPr lang="sk-SK" sz="2000" b="1" dirty="0" smtClean="0"/>
              <a:t>?</a:t>
            </a:r>
          </a:p>
          <a:p>
            <a:endParaRPr lang="sk-SK" dirty="0" smtClean="0"/>
          </a:p>
          <a:p>
            <a:endParaRPr lang="sk-SK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k-SK" sz="2400" dirty="0">
                <a:latin typeface="Arial Narrow" panose="020B0606020202030204" pitchFamily="34" charset="0"/>
              </a:rPr>
              <a:t>odporúčanie EK vo väčšej miere používať ZVV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k-SK" sz="2400" dirty="0">
                <a:latin typeface="Arial Narrow" panose="020B0606020202030204" pitchFamily="34" charset="0"/>
              </a:rPr>
              <a:t>vylúčenie kontroly výplatných pások, pracovných výkazov a dôkazu o úhrade (bankových výpisov)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k-SK" sz="2400" dirty="0">
                <a:latin typeface="Arial Narrow" panose="020B0606020202030204" pitchFamily="34" charset="0"/>
              </a:rPr>
              <a:t> jednoduchšie preukazovanie pre prijímateľa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k-SK" sz="2400" dirty="0">
                <a:latin typeface="Arial Narrow" panose="020B0606020202030204" pitchFamily="34" charset="0"/>
              </a:rPr>
              <a:t>jednoduchšia kontrola pre SO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k-SK" sz="2400" b="1" dirty="0">
                <a:latin typeface="Arial Narrow" panose="020B0606020202030204" pitchFamily="34" charset="0"/>
              </a:rPr>
              <a:t>štandardizácia ceny </a:t>
            </a:r>
            <a:r>
              <a:rPr lang="sk-SK" sz="2400" dirty="0">
                <a:latin typeface="Arial Narrow" panose="020B0606020202030204" pitchFamily="34" charset="0"/>
              </a:rPr>
              <a:t>– </a:t>
            </a:r>
            <a:r>
              <a:rPr lang="sk-SK" sz="2400" dirty="0" err="1">
                <a:latin typeface="Arial Narrow" panose="020B0606020202030204" pitchFamily="34" charset="0"/>
              </a:rPr>
              <a:t>benchmark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370846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F5BE4-3B13-F446-EEFE-DEA5E3263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text, snímka obrazovky, štvorec, dizajn&#10;&#10;Obsah vygenerovaný umelou inteligenciou môže byť nesprávny.">
            <a:extLst>
              <a:ext uri="{FF2B5EF4-FFF2-40B4-BE49-F238E27FC236}">
                <a16:creationId xmlns:a16="http://schemas.microsoft.com/office/drawing/2014/main" id="{F67EF506-EE29-8F39-A1AC-B46DBF679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A7A8E5FE-3E81-FDF9-33A7-D8BD9CD586BD}"/>
              </a:ext>
            </a:extLst>
          </p:cNvPr>
          <p:cNvSpPr txBox="1">
            <a:spLocks/>
          </p:cNvSpPr>
          <p:nvPr/>
        </p:nvSpPr>
        <p:spPr>
          <a:xfrm>
            <a:off x="661481" y="736141"/>
            <a:ext cx="7412475" cy="3240819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k-SK" sz="154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3A847EAF-3E3B-B719-1EEA-88C41EE49C42}"/>
              </a:ext>
            </a:extLst>
          </p:cNvPr>
          <p:cNvSpPr txBox="1">
            <a:spLocks/>
          </p:cNvSpPr>
          <p:nvPr/>
        </p:nvSpPr>
        <p:spPr>
          <a:xfrm>
            <a:off x="4129481" y="86923"/>
            <a:ext cx="4677592" cy="239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CIEĽ POLITIKY 4: SOCIÁLNEJŠIA A INKLUZÍVNEJŠIA EURÓPA</a:t>
            </a:r>
            <a:br>
              <a:rPr lang="sk-SK" sz="47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k-SK" sz="47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OBLASŤ </a:t>
            </a:r>
            <a:r>
              <a:rPr lang="sk-SK" sz="479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SOCIÁLNYCH INOVÁCII</a:t>
            </a:r>
            <a:endParaRPr lang="sk-SK" sz="47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Obdĺžnik 1"/>
              <p:cNvSpPr/>
              <p:nvPr/>
            </p:nvSpPr>
            <p:spPr>
              <a:xfrm>
                <a:off x="463378" y="586836"/>
                <a:ext cx="8044518" cy="64561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k-SK" sz="2000" b="1" dirty="0" smtClean="0">
                    <a:latin typeface="Arial Narrow" panose="020B0606020202030204" pitchFamily="34" charset="0"/>
                  </a:rPr>
                  <a:t>Právny základ a výpočet jednotkového nákladu</a:t>
                </a:r>
              </a:p>
              <a:p>
                <a:endParaRPr lang="sk-SK" sz="1600" dirty="0" smtClean="0">
                  <a:latin typeface="Arial Narrow" panose="020B0606020202030204" pitchFamily="34" charset="0"/>
                </a:endParaRPr>
              </a:p>
              <a:p>
                <a:pPr algn="just"/>
                <a:r>
                  <a:rPr lang="sk-SK" sz="1600" dirty="0" smtClean="0">
                    <a:latin typeface="Arial Narrow" panose="020B0606020202030204" pitchFamily="34" charset="0"/>
                  </a:rPr>
                  <a:t>Výpočet </a:t>
                </a:r>
                <a:r>
                  <a:rPr lang="sk-SK" sz="1600" dirty="0">
                    <a:latin typeface="Arial Narrow" panose="020B0606020202030204" pitchFamily="34" charset="0"/>
                  </a:rPr>
                  <a:t>jednotkového nákladu na zabezpečenie mzdových nákladov súvisiacich s prevádzkou </a:t>
                </a:r>
                <a:r>
                  <a:rPr lang="sk-SK" sz="1600" dirty="0" smtClean="0">
                    <a:latin typeface="Arial Narrow" panose="020B0606020202030204" pitchFamily="34" charset="0"/>
                  </a:rPr>
                  <a:t>linky pomoci </a:t>
                </a:r>
                <a:r>
                  <a:rPr lang="sk-SK" sz="1600" dirty="0">
                    <a:latin typeface="Arial Narrow" panose="020B0606020202030204" pitchFamily="34" charset="0"/>
                  </a:rPr>
                  <a:t>vychádza zo spravodlivej, nestrannej a overiteľnej metódy v súlade s čl. 53 ods. 3 písm. a) </a:t>
                </a:r>
                <a:r>
                  <a:rPr lang="sk-SK" sz="1600" dirty="0" err="1">
                    <a:latin typeface="Arial Narrow" panose="020B0606020202030204" pitchFamily="34" charset="0"/>
                  </a:rPr>
                  <a:t>podpísm</a:t>
                </a:r>
                <a:r>
                  <a:rPr lang="sk-SK" sz="1600" dirty="0">
                    <a:latin typeface="Arial Narrow" panose="020B0606020202030204" pitchFamily="34" charset="0"/>
                  </a:rPr>
                  <a:t>. ii) </a:t>
                </a:r>
                <a:r>
                  <a:rPr lang="sk-SK" sz="1600" dirty="0" smtClean="0">
                    <a:latin typeface="Arial Narrow" panose="020B0606020202030204" pitchFamily="34" charset="0"/>
                  </a:rPr>
                  <a:t>NSU č</a:t>
                </a:r>
                <a:r>
                  <a:rPr lang="sk-SK" sz="1600" dirty="0">
                    <a:latin typeface="Arial Narrow" panose="020B0606020202030204" pitchFamily="34" charset="0"/>
                  </a:rPr>
                  <a:t>. </a:t>
                </a:r>
                <a:r>
                  <a:rPr lang="sk-SK" sz="1600" dirty="0" smtClean="0">
                    <a:latin typeface="Arial Narrow" panose="020B0606020202030204" pitchFamily="34" charset="0"/>
                  </a:rPr>
                  <a:t>2021/1060 založenej na </a:t>
                </a:r>
                <a:r>
                  <a:rPr lang="sk-SK" sz="1600" b="1" u="sng" dirty="0" smtClean="0">
                    <a:latin typeface="Arial Narrow" panose="020B0606020202030204" pitchFamily="34" charset="0"/>
                  </a:rPr>
                  <a:t>overených údajoch </a:t>
                </a:r>
                <a:r>
                  <a:rPr lang="sk-SK" sz="1600" b="1" u="sng" dirty="0">
                    <a:latin typeface="Arial Narrow" panose="020B0606020202030204" pitchFamily="34" charset="0"/>
                  </a:rPr>
                  <a:t>z doterajšej činnosti jednotlivých </a:t>
                </a:r>
                <a:r>
                  <a:rPr lang="sk-SK" sz="1600" b="1" u="sng" dirty="0" smtClean="0">
                    <a:latin typeface="Arial Narrow" panose="020B0606020202030204" pitchFamily="34" charset="0"/>
                  </a:rPr>
                  <a:t>prijímateľov.</a:t>
                </a:r>
              </a:p>
              <a:p>
                <a:pPr algn="just"/>
                <a:r>
                  <a:rPr lang="sk-SK" sz="1600" b="1" dirty="0">
                    <a:solidFill>
                      <a:srgbClr val="FF0000"/>
                    </a:solidFill>
                    <a:latin typeface="Arial Narrow" panose="020B0606020202030204" pitchFamily="34" charset="0"/>
                    <a:sym typeface="Arial"/>
                  </a:rPr>
                  <a:t> </a:t>
                </a:r>
                <a:r>
                  <a:rPr lang="sk-SK" sz="1600" b="1" dirty="0" smtClean="0">
                    <a:solidFill>
                      <a:srgbClr val="FF0000"/>
                    </a:solidFill>
                    <a:latin typeface="Arial Narrow" panose="020B0606020202030204" pitchFamily="34" charset="0"/>
                    <a:sym typeface="Arial"/>
                  </a:rPr>
                  <a:t>                                                                  Jednotkový </a:t>
                </a:r>
                <a:r>
                  <a:rPr lang="sk-SK" sz="1600" b="1" dirty="0">
                    <a:solidFill>
                      <a:srgbClr val="FF0000"/>
                    </a:solidFill>
                    <a:latin typeface="Arial Narrow" panose="020B0606020202030204" pitchFamily="34" charset="0"/>
                    <a:sym typeface="Arial"/>
                  </a:rPr>
                  <a:t>náklad </a:t>
                </a:r>
                <a:r>
                  <a:rPr lang="en-GB" sz="1600" b="1" dirty="0">
                    <a:solidFill>
                      <a:srgbClr val="FF0000"/>
                    </a:solidFill>
                    <a:latin typeface="Arial Narrow" panose="020B0606020202030204" pitchFamily="34" charset="0"/>
                    <a:sym typeface="Arial"/>
                  </a:rPr>
                  <a:t>[</a:t>
                </a:r>
                <a:r>
                  <a:rPr lang="en-GB" sz="1600" b="1" dirty="0" err="1">
                    <a:solidFill>
                      <a:srgbClr val="FF0000"/>
                    </a:solidFill>
                    <a:latin typeface="Arial Narrow" panose="020B0606020202030204" pitchFamily="34" charset="0"/>
                    <a:sym typeface="Arial"/>
                  </a:rPr>
                  <a:t>eur</a:t>
                </a:r>
                <a:r>
                  <a:rPr lang="en-GB" sz="1600" b="1" dirty="0">
                    <a:solidFill>
                      <a:srgbClr val="FF0000"/>
                    </a:solidFill>
                    <a:latin typeface="Arial Narrow" panose="020B0606020202030204" pitchFamily="34" charset="0"/>
                    <a:sym typeface="Arial"/>
                  </a:rPr>
                  <a:t>]</a:t>
                </a:r>
                <a:r>
                  <a:rPr lang="sk-SK" sz="1600" b="1" dirty="0">
                    <a:solidFill>
                      <a:srgbClr val="FF0000"/>
                    </a:solidFill>
                    <a:latin typeface="Arial Narrow" panose="020B0606020202030204" pitchFamily="34" charset="0"/>
                    <a:sym typeface="Arial"/>
                  </a:rPr>
                  <a:t>  =</a:t>
                </a:r>
              </a:p>
              <a:p>
                <a:pPr marL="0" lvl="5" indent="0" algn="ctr" defTabSz="914400">
                  <a:spcBef>
                    <a:spcPts val="1200"/>
                  </a:spcBef>
                  <a:buClr>
                    <a:srgbClr val="C00000"/>
                  </a:buClr>
                  <a:buSzTx/>
                  <a:buNone/>
                </a:pPr>
                <a:r>
                  <a:rPr lang="sk-SK" sz="1600" b="1" dirty="0">
                    <a:solidFill>
                      <a:srgbClr val="FF0000"/>
                    </a:solidFill>
                    <a:latin typeface="Arial Narrow" panose="020B0606020202030204" pitchFamily="34" charset="0"/>
                    <a:sym typeface="Arial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k-SK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celkov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á </m:t>
                        </m:r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cena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pr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á</m:t>
                        </m:r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ce</m:t>
                        </m:r>
                        <m:r>
                          <a:rPr lang="sk-SK" sz="1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a:rPr lang="sk-SK" sz="1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𝐳𝐚𝐦𝐞𝐬𝐭𝐧𝐚𝐧𝐜𝐨𝐯</m:t>
                        </m:r>
                        <m:r>
                          <a:rPr lang="sk-SK" sz="1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a:rPr lang="sk-SK" sz="1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𝐥𝐢𝐧𝐢𝐞𝐤</m:t>
                        </m:r>
                        <m:r>
                          <a:rPr lang="sk-SK" sz="1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a:rPr lang="sk-SK" sz="1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𝐩𝐨𝐦𝐨𝐜𝐢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(</m:t>
                        </m:r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rok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𝟐𝟎𝟐𝟓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po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č</m:t>
                        </m:r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et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odpracovan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ý</m:t>
                        </m:r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ch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hod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í</m:t>
                        </m:r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n</m:t>
                        </m:r>
                        <m:r>
                          <a:rPr lang="sk-SK" sz="1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a:rPr lang="sk-SK" sz="1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𝐳𝐚𝐦𝐞𝐬𝐭𝐧𝐚𝐧𝐜𝐨𝐯</m:t>
                        </m:r>
                        <m:r>
                          <a:rPr lang="sk-SK" sz="1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a:rPr lang="sk-SK" sz="1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𝐥𝐢𝐧𝐢𝐞𝐤</m:t>
                        </m:r>
                        <m:r>
                          <a:rPr lang="sk-SK" sz="1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a:rPr lang="sk-SK" sz="1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𝐩𝐨𝐦𝐨𝐜𝐢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(</m:t>
                        </m:r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rok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𝟐𝟎𝟐𝟓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)</m:t>
                        </m:r>
                      </m:den>
                    </m:f>
                  </m:oMath>
                </a14:m>
                <a:endParaRPr lang="sk-SK" sz="1600" b="1" kern="0" dirty="0">
                  <a:solidFill>
                    <a:srgbClr val="000000"/>
                  </a:solidFill>
                  <a:latin typeface="Arial Narrow" panose="020B0606020202030204" pitchFamily="34" charset="0"/>
                  <a:cs typeface="Arial"/>
                  <a:sym typeface="Arial"/>
                </a:endParaRPr>
              </a:p>
              <a:p>
                <a:pPr marL="0" lvl="5" indent="0" algn="just" defTabSz="914400">
                  <a:spcBef>
                    <a:spcPts val="1200"/>
                  </a:spcBef>
                  <a:buClr>
                    <a:srgbClr val="C00000"/>
                  </a:buClr>
                  <a:buSzTx/>
                  <a:buNone/>
                </a:pPr>
                <a:r>
                  <a:rPr lang="sk-SK" sz="1600" b="1" kern="0" dirty="0" smtClean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Mzdové náklady (CC</a:t>
                </a:r>
                <a:r>
                  <a:rPr lang="en-GB" sz="1600" b="1" kern="0" dirty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P</a:t>
                </a:r>
                <a:r>
                  <a:rPr lang="sk-SK" sz="1600" b="1" kern="0" dirty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):</a:t>
                </a:r>
                <a:endParaRPr lang="sk-SK" sz="1600" kern="0" dirty="0">
                  <a:solidFill>
                    <a:srgbClr val="000000"/>
                  </a:solidFill>
                  <a:latin typeface="Arial Narrow" panose="020B0606020202030204" pitchFamily="34" charset="0"/>
                  <a:cs typeface="Arial"/>
                  <a:sym typeface="Arial"/>
                </a:endParaRPr>
              </a:p>
              <a:p>
                <a:pPr marL="342900" lvl="5" indent="-342900" algn="just" defTabSz="914400">
                  <a:spcBef>
                    <a:spcPts val="1200"/>
                  </a:spcBef>
                  <a:buClr>
                    <a:srgbClr val="C00000"/>
                  </a:buClr>
                  <a:buSzTx/>
                  <a:buFont typeface="Wingdings" panose="05000000000000000000" pitchFamily="2" charset="2"/>
                  <a:buChar char="Ø"/>
                </a:pPr>
                <a:r>
                  <a:rPr lang="sk-SK" sz="1600" kern="0" dirty="0" smtClean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Náklady </a:t>
                </a:r>
                <a:r>
                  <a:rPr lang="sk-SK" sz="1600" kern="0" dirty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na zabezpečenie súbežného výkonu minimálne dvoch odborných konzultantov na linke počas každej hodiny prevádzky, vrátane špecialistu dištančného poradenstva, zamestnaných na TPP alebo na </a:t>
                </a:r>
                <a:r>
                  <a:rPr lang="sk-SK" sz="1600" kern="0" dirty="0" smtClean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dohodu </a:t>
                </a:r>
                <a:r>
                  <a:rPr lang="sk-SK" sz="1600" kern="0" dirty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za </a:t>
                </a:r>
                <a:r>
                  <a:rPr lang="sk-SK" sz="1600" kern="0" dirty="0" smtClean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rok 2025 </a:t>
                </a:r>
                <a:r>
                  <a:rPr lang="sk-SK" sz="1600" kern="0" dirty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v </a:t>
                </a:r>
                <a:r>
                  <a:rPr lang="sk-SK" sz="1600" kern="0" dirty="0" smtClean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prechádzajúcich </a:t>
                </a:r>
                <a:r>
                  <a:rPr lang="sk-SK" sz="1600" kern="0" dirty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projektoch </a:t>
                </a:r>
                <a:r>
                  <a:rPr lang="sk-SK" sz="1600" kern="0" dirty="0" smtClean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v </a:t>
                </a:r>
                <a:r>
                  <a:rPr lang="sk-SK" sz="1600" kern="0" dirty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zmysle príručky pre oprávnenosť výdavkov</a:t>
                </a:r>
                <a:endParaRPr lang="sk-SK" sz="1600" dirty="0"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sk-SK" dirty="0" smtClean="0"/>
              </a:p>
              <a:p>
                <a:pPr algn="just"/>
                <a:endParaRPr lang="sk-SK" dirty="0"/>
              </a:p>
              <a:p>
                <a:pPr algn="just"/>
                <a:endParaRPr lang="sk-SK" dirty="0" smtClean="0"/>
              </a:p>
              <a:p>
                <a:pPr algn="just"/>
                <a:endParaRPr lang="sk-SK" dirty="0"/>
              </a:p>
              <a:p>
                <a:pPr algn="just"/>
                <a:endParaRPr lang="sk-SK" dirty="0" smtClean="0"/>
              </a:p>
              <a:p>
                <a:pPr algn="just"/>
                <a:endParaRPr lang="sk-SK" dirty="0"/>
              </a:p>
              <a:p>
                <a:pPr algn="just"/>
                <a:endParaRPr lang="sk-SK" dirty="0" smtClean="0"/>
              </a:p>
              <a:p>
                <a:pPr algn="just"/>
                <a:endParaRPr lang="sk-SK" dirty="0"/>
              </a:p>
              <a:p>
                <a:pPr algn="just"/>
                <a:endParaRPr lang="sk-SK" dirty="0" smtClean="0"/>
              </a:p>
            </p:txBody>
          </p:sp>
        </mc:Choice>
        <mc:Fallback xmlns="">
          <p:sp>
            <p:nvSpPr>
              <p:cNvPr id="2" name="Obdĺžni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378" y="586836"/>
                <a:ext cx="8044518" cy="6456191"/>
              </a:xfrm>
              <a:prstGeom prst="rect">
                <a:avLst/>
              </a:prstGeom>
              <a:blipFill>
                <a:blip r:embed="rId4"/>
                <a:stretch>
                  <a:fillRect l="-379" t="-472" r="-455"/>
                </a:stretch>
              </a:blipFill>
            </p:spPr>
            <p:txBody>
              <a:bodyPr/>
              <a:lstStyle/>
              <a:p>
                <a:r>
                  <a:rPr lang="sk-SK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Obrázo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3955" y="2032106"/>
            <a:ext cx="1245466" cy="121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74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C7390-D149-61CA-AB17-8507978BA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text, snímka obrazovky, štvorec, dizajn&#10;&#10;Obsah vygenerovaný umelou inteligenciou môže byť nesprávny.">
            <a:extLst>
              <a:ext uri="{FF2B5EF4-FFF2-40B4-BE49-F238E27FC236}">
                <a16:creationId xmlns:a16="http://schemas.microsoft.com/office/drawing/2014/main" id="{0AFEE24C-DE7E-3998-5E7F-D9B7DA9B6AF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66F7931E-04F4-B37D-281B-23F1DFD92CAE}"/>
              </a:ext>
            </a:extLst>
          </p:cNvPr>
          <p:cNvSpPr txBox="1">
            <a:spLocks/>
          </p:cNvSpPr>
          <p:nvPr/>
        </p:nvSpPr>
        <p:spPr>
          <a:xfrm>
            <a:off x="678610" y="683133"/>
            <a:ext cx="7786780" cy="3643702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16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Jednotkový náklad vo výzve</a:t>
            </a:r>
          </a:p>
          <a:p>
            <a:pPr algn="ctr"/>
            <a:endParaRPr lang="sk-SK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sk-SK" sz="1400" dirty="0" smtClean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Suma </a:t>
            </a:r>
            <a:r>
              <a:rPr lang="sk-SK" sz="1400" dirty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jednotkového nákladu </a:t>
            </a:r>
            <a:r>
              <a:rPr lang="sk-SK" sz="1400" dirty="0" smtClean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je stanovená na hodinu prevádzky </a:t>
            </a:r>
            <a:r>
              <a:rPr lang="sk-SK" sz="1400" dirty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linky pomoci pri dodržaní minimálneho štandardu prítomnosti 2 </a:t>
            </a:r>
            <a:r>
              <a:rPr lang="sk-SK" sz="1400" dirty="0" smtClean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konzultantov/špecialistov </a:t>
            </a:r>
            <a:r>
              <a:rPr lang="sk-SK" sz="1400" dirty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dištančného </a:t>
            </a:r>
            <a:r>
              <a:rPr lang="sk-SK" sz="1400" dirty="0" smtClean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poradenstva súbežne.</a:t>
            </a:r>
          </a:p>
          <a:p>
            <a:pPr algn="just"/>
            <a:endParaRPr lang="sk-SK" sz="1400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/>
            <a:r>
              <a:rPr lang="sk-SK" sz="1400" dirty="0" smtClean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Jednou </a:t>
            </a:r>
            <a:r>
              <a:rPr lang="sk-SK" sz="1400" dirty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mernou jednotkou sa </a:t>
            </a:r>
            <a:r>
              <a:rPr lang="sk-SK" sz="1400" u="sng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rozumie 60 minút čistého času, počas ktorých je linka pomoci dostupná pre cieľové skupiny v súlade so stanovenou prevádzkovou dobou a pri súbežnom zapojení minimálne dvoch odborných pracovníkov (</a:t>
            </a:r>
            <a:r>
              <a:rPr lang="sk-SK" sz="1400" u="sng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konzultantov/špecialistov</a:t>
            </a:r>
            <a:r>
              <a:rPr lang="sk-SK" sz="1400" u="sng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) v zmysle Minimálnych štandardov</a:t>
            </a:r>
            <a:r>
              <a:rPr lang="sk-SK" sz="1400" dirty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 Táto jednotková cena v sebe zahŕňa náklady na zabezpečenie mzdových nákladov súvisiacich s prevádzkou linky v požadovanej kvalite a </a:t>
            </a:r>
            <a:r>
              <a:rPr lang="sk-SK" sz="1400" dirty="0" smtClean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štruktúre.</a:t>
            </a:r>
            <a:r>
              <a:rPr lang="sk-SK" sz="1400" dirty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sk-SK" sz="1400" dirty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Každá spočítaná oprávnená hodina predstavuje ukazovateľ aktivujúci platbu.</a:t>
            </a:r>
          </a:p>
          <a:p>
            <a:pPr algn="just"/>
            <a:endParaRPr lang="sk-SK" sz="1100" dirty="0" smtClean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/>
            <a:endParaRPr lang="sk-SK" sz="1100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/>
            <a:endParaRPr lang="sk-SK" sz="1100" dirty="0" smtClean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/>
            <a:endParaRPr lang="sk-SK" sz="1100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/>
            <a:endParaRPr lang="sk-SK" sz="1100" dirty="0" smtClean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/>
            <a:endParaRPr lang="sk-SK" sz="1100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/>
            <a:endParaRPr lang="sk-SK" sz="1100" dirty="0" smtClean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/>
            <a:r>
              <a:rPr lang="sk-SK" sz="1100" i="1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*Výška jednotkového nákladu je platná pre celé obdobie trvania projektu a </a:t>
            </a:r>
            <a:r>
              <a:rPr lang="sk-SK" sz="1100" b="1" i="1" u="sng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nebude sa aktualizovať.</a:t>
            </a:r>
          </a:p>
          <a:p>
            <a:pPr algn="just"/>
            <a:endParaRPr lang="sk-SK" sz="1100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/>
            <a:endParaRPr lang="sk-SK" sz="1100" dirty="0" smtClean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/>
            <a:endParaRPr lang="sk-SK" sz="1100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/>
            <a:endParaRPr lang="sk-SK" sz="1100" dirty="0" smtClean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/>
            <a:endParaRPr lang="sk-SK" sz="1100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64790DAC-530E-BFC3-EBD6-217D1DF95074}"/>
              </a:ext>
            </a:extLst>
          </p:cNvPr>
          <p:cNvSpPr txBox="1">
            <a:spLocks/>
          </p:cNvSpPr>
          <p:nvPr/>
        </p:nvSpPr>
        <p:spPr>
          <a:xfrm>
            <a:off x="4129481" y="86923"/>
            <a:ext cx="4677592" cy="239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CIEĽ POLITIKY 4: SOCIÁLNEJŠIA A INKLUZÍVNEJŠIA EURÓPA</a:t>
            </a:r>
            <a:br>
              <a:rPr lang="sk-SK" sz="47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k-SK" sz="47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OBLASŤ SOCIÁLNYCH INOVÁCII</a:t>
            </a:r>
          </a:p>
        </p:txBody>
      </p:sp>
      <p:graphicFrame>
        <p:nvGraphicFramePr>
          <p:cNvPr id="6" name="Tabuľ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8352280"/>
              </p:ext>
            </p:extLst>
          </p:nvPr>
        </p:nvGraphicFramePr>
        <p:xfrm>
          <a:off x="2109100" y="3064475"/>
          <a:ext cx="4740447" cy="858795"/>
        </p:xfrm>
        <a:graphic>
          <a:graphicData uri="http://schemas.openxmlformats.org/drawingml/2006/table">
            <a:tbl>
              <a:tblPr firstRow="1" firstCol="1" bandRow="1"/>
              <a:tblGrid>
                <a:gridCol w="4740447">
                  <a:extLst>
                    <a:ext uri="{9D8B030D-6E8A-4147-A177-3AD203B41FA5}">
                      <a16:colId xmlns:a16="http://schemas.microsoft.com/office/drawing/2014/main" val="1725182882"/>
                    </a:ext>
                  </a:extLst>
                </a:gridCol>
              </a:tblGrid>
              <a:tr h="6251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1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Jednotkový náklad na zabezpečenie mzdových nákladov súvisiacich s hodinou prevádzky linky </a:t>
                      </a:r>
                      <a:endParaRPr lang="sk-SK" sz="1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2259572"/>
                  </a:ext>
                </a:extLst>
              </a:tr>
              <a:tr h="2336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100" b="1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38,77 </a:t>
                      </a:r>
                      <a:r>
                        <a:rPr lang="sk-SK" sz="1100" b="1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 *</a:t>
                      </a:r>
                      <a:endParaRPr lang="sk-SK" sz="1100" b="1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36521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948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0558F0-DB5F-D649-9CFD-7BBB02AFD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text, snímka obrazovky, štvorec, dizajn&#10;&#10;Obsah vygenerovaný umelou inteligenciou môže byť nesprávny.">
            <a:extLst>
              <a:ext uri="{FF2B5EF4-FFF2-40B4-BE49-F238E27FC236}">
                <a16:creationId xmlns:a16="http://schemas.microsoft.com/office/drawing/2014/main" id="{80AE1615-7D5F-6C52-9F27-4C0B74C382B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E1983DAA-358F-9DE9-BC8D-A0EC84C3FA50}"/>
              </a:ext>
            </a:extLst>
          </p:cNvPr>
          <p:cNvSpPr txBox="1">
            <a:spLocks/>
          </p:cNvSpPr>
          <p:nvPr/>
        </p:nvSpPr>
        <p:spPr>
          <a:xfrm>
            <a:off x="4129481" y="86923"/>
            <a:ext cx="4677592" cy="239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CIEĽ POLITIKY 4: SOCIÁLNEJŠIA A INKLUZÍVNEJŠIA EURÓPA</a:t>
            </a:r>
            <a:br>
              <a:rPr lang="sk-SK" sz="47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k-SK" sz="47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OBLASŤ SOCIÁLNYCH INOVÁCII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C98B767-0F09-EE7B-A8F5-113B07203063}"/>
              </a:ext>
            </a:extLst>
          </p:cNvPr>
          <p:cNvSpPr txBox="1">
            <a:spLocks/>
          </p:cNvSpPr>
          <p:nvPr/>
        </p:nvSpPr>
        <p:spPr>
          <a:xfrm>
            <a:off x="661481" y="736141"/>
            <a:ext cx="7866293" cy="3564010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1443" b="1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Paušálna sadzba na pokrytie zostávajúcich oprávnených výdavkov projektu podľa článku 56 NSU ods.1 nariadenia </a:t>
            </a:r>
            <a:r>
              <a:rPr lang="sk-SK" sz="1443" b="1" dirty="0" err="1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EPaR</a:t>
            </a:r>
            <a:r>
              <a:rPr lang="sk-SK" sz="1443" b="1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č. </a:t>
            </a:r>
            <a:r>
              <a:rPr lang="sk-SK" sz="1443" b="1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2021/1060</a:t>
            </a:r>
          </a:p>
          <a:p>
            <a:endParaRPr lang="sk-SK" sz="1443" b="1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/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 zmysle Nariadenia Európskeho parlamentu a Rady (EÚ) č. 2021/1060, čl. 56 ods. 1 sa pre výzvu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stanovuje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paušálna sadzba </a:t>
            </a:r>
            <a:r>
              <a:rPr lang="sk-SK" sz="1200" b="1" u="sng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vo výške </a:t>
            </a:r>
            <a:r>
              <a:rPr lang="sk-SK" sz="1200" b="1" u="sng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40 </a:t>
            </a:r>
            <a:r>
              <a:rPr lang="sk-SK" sz="1200" b="1" u="sng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% oprávnených priamych nákladov na zamestnancov na pokrytie </a:t>
            </a:r>
            <a:r>
              <a:rPr lang="sk-SK" sz="1200" b="1" u="sng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zostávajúcich </a:t>
            </a:r>
            <a:r>
              <a:rPr lang="sk-SK" sz="1200" b="1" u="sng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oprávnených nákladov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(ostatných priamych nákladov a nepriamych nákladov) okrem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priamych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nákladov na zamestnancov. Základňu pre výpočet paušálnej sadzby tvorí skupina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výdavkov 901. Pri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aplikácii uvedenej paušálnej sadzby nie je potrebné v procese realizácie projektu odôvodniť skutočné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náklady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 uvedenej kategórií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výdavkov. Výdavky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však musia súvisieť s realizáciou projektu alebo musia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byť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nevyhnutné pre realizáciu projektu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sk-SK" sz="12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/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Okrem priamych nákladov na zamestnancov, vznikajú pri zabezpečení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realizácie hlavných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aktivít projektu, aj iné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priame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 nepriame výdavky.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sk-SK" sz="1200" b="1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Priame </a:t>
            </a:r>
            <a:r>
              <a:rPr lang="sk-SK" sz="1200" b="1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výdavky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okrem priamych výdavkov na zamestnancov, ktoré sú nevyhnutné pre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realizáciu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aktivít projektu, budú pokryté paušálnou sadzbou a ktoré žiadateľ </a:t>
            </a:r>
            <a:r>
              <a:rPr lang="sk-SK" sz="1200" b="1" u="sng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musí uviesť vo </a:t>
            </a:r>
            <a:r>
              <a:rPr lang="sk-SK" sz="1200" b="1" u="sng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formulári </a:t>
            </a:r>
            <a:r>
              <a:rPr lang="sk-SK" sz="1200" b="1" u="sng" dirty="0" err="1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ŽoNFP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napríklad: príspevok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na stravné vyplácaný v zmysle Zákonníka práce pre odborných zamestnancov realizujúcich hlavné aktivity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projektu, výdavky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na IKT techniku (notebooky, softvér, koncové zariadenia) nevyhnutné pre výkon poradenstva a súvisiacej administratívy, vrátane telekomunikačných poplatkov za bezplatné linky a prevádzky digitálnych platforiem pre anonymizovanú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podporu atď. (</a:t>
            </a:r>
            <a:r>
              <a:rPr lang="sk-SK" sz="1200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bližšie špecifikuje výzva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sk-SK" sz="1200" b="1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Nepriame </a:t>
            </a:r>
            <a:r>
              <a:rPr lang="sk-SK" sz="1200" b="1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výdavky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- zoznam oprávnených kategórií nepriamych výdavkov je uvedený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Príručke k oprávnenosti výdavkov v platnom znení v prílohe č. 1</a:t>
            </a:r>
          </a:p>
        </p:txBody>
      </p:sp>
    </p:spTree>
    <p:extLst>
      <p:ext uri="{BB962C8B-B14F-4D97-AF65-F5344CB8AC3E}">
        <p14:creationId xmlns:p14="http://schemas.microsoft.com/office/powerpoint/2010/main" val="225783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915A3-DE9A-E3BC-90C1-318E5EAE2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Obrázok, na ktorom je text, snímka obrazovky, štvorec, dizajn&#10;&#10;Obsah vygenerovaný umelou inteligenciou môže byť nesprávny.">
            <a:extLst>
              <a:ext uri="{FF2B5EF4-FFF2-40B4-BE49-F238E27FC236}">
                <a16:creationId xmlns:a16="http://schemas.microsoft.com/office/drawing/2014/main" id="{22CE1B58-84A5-8DAE-BC96-E6EFD18B01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300A14A4-6BAB-8D29-505F-D8ACDC27AFA5}"/>
              </a:ext>
            </a:extLst>
          </p:cNvPr>
          <p:cNvSpPr txBox="1">
            <a:spLocks/>
          </p:cNvSpPr>
          <p:nvPr/>
        </p:nvSpPr>
        <p:spPr>
          <a:xfrm>
            <a:off x="661481" y="736141"/>
            <a:ext cx="7853041" cy="3240819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2000" b="1" u="sng" dirty="0">
                <a:solidFill>
                  <a:schemeClr val="tx1"/>
                </a:solidFill>
                <a:latin typeface="Arial Narrow" panose="020B0606020202030204" pitchFamily="34" charset="0"/>
              </a:rPr>
              <a:t>Spôsob preukazovania </a:t>
            </a:r>
            <a:r>
              <a:rPr lang="sk-SK" sz="2000" b="1" u="sng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oprávnenosti jednotkového nákladu</a:t>
            </a:r>
          </a:p>
          <a:p>
            <a:endParaRPr lang="sk-SK" sz="1400" b="1" dirty="0" smtClean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k-SK" sz="1400" b="1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Súhrnný prevádzkový výkaz linky</a:t>
            </a:r>
            <a:r>
              <a:rPr lang="sk-SK" sz="1400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tzv. evidencia času: formulár, v ktorom je deklarovaný presný časový rozsah prevádzky linky v jednotlivých dňoch a menný rozpis dvoch súbežne slúžiacich pracovníkov na každej zmene.</a:t>
            </a:r>
          </a:p>
          <a:p>
            <a:pPr algn="just">
              <a:spcAft>
                <a:spcPts val="0"/>
              </a:spcAft>
            </a:pPr>
            <a:r>
              <a:rPr lang="sk-SK" sz="1400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k-SK" sz="1400" b="1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Pracovné zmluvy, dohody o prácach vykonávaných mimo pracovného pomeru (</a:t>
            </a:r>
            <a:r>
              <a:rPr lang="sk-SK" sz="1400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DoVP</a:t>
            </a:r>
            <a:r>
              <a:rPr lang="sk-SK" sz="1400" b="1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k-SK" sz="1400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DoPČ</a:t>
            </a:r>
            <a:r>
              <a:rPr lang="sk-SK" sz="1400" b="1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k-SK" sz="1400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DoBPŠ</a:t>
            </a:r>
            <a:r>
              <a:rPr lang="sk-SK" sz="1400" b="1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vrátane dohôd o dobrovoľníckej činnosti</a:t>
            </a:r>
            <a:r>
              <a:rPr lang="sk-SK" sz="1400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pre všetkých pracovníkov linky pomoci uvedených vo výkazoch (predkladá sa jednorazovo pri prvej </a:t>
            </a:r>
            <a:r>
              <a:rPr lang="sk-SK" sz="1400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ŽoP</a:t>
            </a:r>
            <a:r>
              <a:rPr lang="sk-SK" sz="1400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alebo priebežne iba pri zmene personálu</a:t>
            </a:r>
            <a:r>
              <a:rPr lang="sk-SK" sz="1400" dirty="0" smtClean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lvl="0" algn="just">
              <a:spcAft>
                <a:spcPts val="0"/>
              </a:spcAft>
            </a:pPr>
            <a:endParaRPr lang="sk-SK" sz="1400" dirty="0">
              <a:solidFill>
                <a:schemeClr val="tx1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k-SK" sz="1400" b="1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Evidencia pracovného času v zmysle </a:t>
            </a:r>
            <a:r>
              <a:rPr lang="sk-SK" sz="1400" b="1" dirty="0" smtClean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§99 </a:t>
            </a:r>
            <a:r>
              <a:rPr lang="sk-SK" sz="1400" b="1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Zákonníka práce</a:t>
            </a:r>
            <a:r>
              <a:rPr lang="sk-SK" sz="1400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Oficiálna evidencia pracovného času vedená v zmysle platnej legislatívy SR, ktorá exaktne preukazuje začiatok, koniec a rozsah výkonu práce konkrétnych zamestnancov na zmene. Táto evidencia slúži ako primárny doklad na overenie súbežnej prítomnosti minimálne dvoch konzultantov v každom momente deklarovanej prevádzky linky.</a:t>
            </a:r>
          </a:p>
          <a:p>
            <a:endParaRPr lang="sk-SK" sz="1400" b="1" dirty="0" smtClean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sk-SK" sz="14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Na </a:t>
            </a:r>
            <a:r>
              <a:rPr lang="sk-SK" sz="1400" b="1" dirty="0">
                <a:solidFill>
                  <a:schemeClr val="tx2"/>
                </a:solidFill>
                <a:latin typeface="Arial Narrow" panose="020B0606020202030204" pitchFamily="34" charset="0"/>
              </a:rPr>
              <a:t>overenie plnenia tejto mernej jednotky sa používa kombinácia interných prevádzkových dokumentov </a:t>
            </a:r>
            <a:r>
              <a:rPr lang="sk-SK" sz="14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a evidencie </a:t>
            </a:r>
            <a:r>
              <a:rPr lang="sk-SK" sz="1400" b="1" dirty="0">
                <a:solidFill>
                  <a:schemeClr val="tx2"/>
                </a:solidFill>
                <a:latin typeface="Arial Narrow" panose="020B0606020202030204" pitchFamily="34" charset="0"/>
              </a:rPr>
              <a:t>o poskytnutej </a:t>
            </a:r>
            <a:r>
              <a:rPr lang="sk-SK" sz="14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službe.</a:t>
            </a:r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73C93D2B-A8BE-1757-2C0A-7E8FF7FE6242}"/>
              </a:ext>
            </a:extLst>
          </p:cNvPr>
          <p:cNvSpPr txBox="1">
            <a:spLocks/>
          </p:cNvSpPr>
          <p:nvPr/>
        </p:nvSpPr>
        <p:spPr>
          <a:xfrm>
            <a:off x="4129481" y="86923"/>
            <a:ext cx="4677592" cy="239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CIEĽ POLITIKY 4: SOCIÁLNEJŠIA A INKLUZÍVNEJŠIA EURÓPA</a:t>
            </a:r>
            <a:br>
              <a:rPr lang="sk-SK" sz="47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k-SK" sz="47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OBLASŤ SOCIÁLNYCH INOVÁCII</a:t>
            </a:r>
          </a:p>
        </p:txBody>
      </p:sp>
    </p:spTree>
    <p:extLst>
      <p:ext uri="{BB962C8B-B14F-4D97-AF65-F5344CB8AC3E}">
        <p14:creationId xmlns:p14="http://schemas.microsoft.com/office/powerpoint/2010/main" val="274756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AD1B0-01A0-4530-F462-18CE3B80E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Obrázok, na ktorom je snímka obrazovky, text, štvorec, dizajn&#10;&#10;Obsah vygenerovaný umelou inteligenciou môže byť nesprávny.">
            <a:extLst>
              <a:ext uri="{FF2B5EF4-FFF2-40B4-BE49-F238E27FC236}">
                <a16:creationId xmlns:a16="http://schemas.microsoft.com/office/drawing/2014/main" id="{5E654BFF-BD4C-821E-80A0-19744F9A5F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46930EB9-3E75-F512-60F9-5A26D7C01693}"/>
              </a:ext>
            </a:extLst>
          </p:cNvPr>
          <p:cNvSpPr txBox="1">
            <a:spLocks/>
          </p:cNvSpPr>
          <p:nvPr/>
        </p:nvSpPr>
        <p:spPr>
          <a:xfrm>
            <a:off x="661481" y="736141"/>
            <a:ext cx="7978936" cy="3240819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2400" b="1" u="sng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Podmienky oprávnenosti jednotkového </a:t>
            </a:r>
            <a:r>
              <a:rPr lang="sk-SK" sz="2400" b="1" u="sng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nákladu</a:t>
            </a:r>
          </a:p>
          <a:p>
            <a:pPr algn="ctr"/>
            <a:endParaRPr lang="sk-SK" sz="1600" b="1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l</a:t>
            </a:r>
            <a:r>
              <a:rPr lang="sk-SK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inka </a:t>
            </a: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pomoci bola preukázateľne v prevádzke v schválenom časovom rozsahu;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s</a:t>
            </a:r>
            <a:r>
              <a:rPr lang="sk-SK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lužba </a:t>
            </a: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dištančného poradenstva bola zabezpečená súbežným zapojením minimálne dvoch pracovníkov linky pomoci, čím boli naplnené Minimálne štandardy poskytovania dištančného poradenstva;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z</a:t>
            </a:r>
            <a:r>
              <a:rPr lang="sk-SK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amestnanci zabezpečujúci </a:t>
            </a: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prevádzku linky majú s prijímateľom uzatvorený platný pracovnoprávny vzťah (pracovný pomer alebo dohody o prácach vykonávaných mimo pracovného pomeru</a:t>
            </a:r>
            <a:r>
              <a:rPr lang="sk-SK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v prípade ak zabezpečuje prevádzku linky dobrovoľník na základe zmluvy o dobrovoľníctve súbežne so zamestnancom na TPP alebo dohodu o prácach vykonávaných mimo pracovného pomeru, oprávnená je len </a:t>
            </a:r>
            <a:r>
              <a:rPr lang="sk-SK" sz="1600" b="1" u="sng" dirty="0">
                <a:solidFill>
                  <a:schemeClr val="tx1"/>
                </a:solidFill>
                <a:latin typeface="Arial Narrow" panose="020B0606020202030204" pitchFamily="34" charset="0"/>
              </a:rPr>
              <a:t>pomerná časť (50%) jednotkového nákladu za zamestnanca pracujúceho na TPP, resp. dohodu</a:t>
            </a: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. Ak prevádzku linky zabezpečujú </a:t>
            </a:r>
            <a:r>
              <a:rPr lang="sk-SK" sz="1600" b="1" u="sng" dirty="0">
                <a:solidFill>
                  <a:schemeClr val="tx1"/>
                </a:solidFill>
                <a:latin typeface="Arial Narrow" panose="020B0606020202030204" pitchFamily="34" charset="0"/>
              </a:rPr>
              <a:t>dvaja dobrovoľníci </a:t>
            </a: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súčasne, </a:t>
            </a:r>
            <a:r>
              <a:rPr lang="sk-SK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jednotkový náklad </a:t>
            </a: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je </a:t>
            </a:r>
            <a:r>
              <a:rPr lang="sk-SK" sz="1600" b="1" u="sng" dirty="0">
                <a:solidFill>
                  <a:schemeClr val="tx1"/>
                </a:solidFill>
                <a:latin typeface="Arial Narrow" panose="020B0606020202030204" pitchFamily="34" charset="0"/>
              </a:rPr>
              <a:t>neoprávnený v plnej </a:t>
            </a:r>
            <a:r>
              <a:rPr lang="sk-SK" sz="1600" b="1" u="sng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výške.</a:t>
            </a:r>
            <a:endParaRPr lang="sk-SK" sz="1600" b="1" u="sng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86075276-CB46-65A6-B1B2-5E8C6941E502}"/>
              </a:ext>
            </a:extLst>
          </p:cNvPr>
          <p:cNvSpPr txBox="1">
            <a:spLocks/>
          </p:cNvSpPr>
          <p:nvPr/>
        </p:nvSpPr>
        <p:spPr>
          <a:xfrm>
            <a:off x="4129481" y="86923"/>
            <a:ext cx="4677592" cy="239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CIEĽ POLITIKY 4: SOCIÁLNEJŠIA A INKLUZÍVNEJŠIA EURÓPA</a:t>
            </a:r>
            <a:br>
              <a:rPr lang="sk-SK" sz="47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k-SK" sz="47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OBLASŤ SOCIÁLNYCH INOVÁCII</a:t>
            </a:r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7463" y="4022124"/>
            <a:ext cx="667447" cy="503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84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568B6-56CB-DD99-8683-55F91C7D7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snímka obrazovky, štvorec, text, dizajn&#10;&#10;Obsah vygenerovaný umelou inteligenciou môže byť nesprávny.">
            <a:extLst>
              <a:ext uri="{FF2B5EF4-FFF2-40B4-BE49-F238E27FC236}">
                <a16:creationId xmlns:a16="http://schemas.microsoft.com/office/drawing/2014/main" id="{18554D4E-E790-1FE2-65AA-D4B651C167C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79734DDC-8890-5810-D983-C09B419A20B6}"/>
              </a:ext>
            </a:extLst>
          </p:cNvPr>
          <p:cNvSpPr txBox="1">
            <a:spLocks/>
          </p:cNvSpPr>
          <p:nvPr/>
        </p:nvSpPr>
        <p:spPr>
          <a:xfrm>
            <a:off x="661481" y="736141"/>
            <a:ext cx="8025319" cy="3848216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2000" b="1" u="sng" dirty="0">
                <a:solidFill>
                  <a:schemeClr val="tx1"/>
                </a:solidFill>
                <a:latin typeface="Arial Narrow" panose="020B0606020202030204" pitchFamily="34" charset="0"/>
              </a:rPr>
              <a:t>Ako budú overované podklady a podmienky oprávnenosti </a:t>
            </a:r>
            <a:r>
              <a:rPr lang="pl-PL" sz="2000" b="1" u="sng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JN</a:t>
            </a:r>
            <a:endParaRPr lang="sk-SK" sz="2000" b="1" u="sng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/>
            <a:endParaRPr lang="sk-SK" sz="1600" b="1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sk-SK" sz="16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Finančná </a:t>
            </a:r>
            <a:r>
              <a:rPr lang="sk-SK" sz="1600" b="1" dirty="0">
                <a:solidFill>
                  <a:schemeClr val="tx1"/>
                </a:solidFill>
                <a:latin typeface="Arial Narrow" panose="020B0606020202030204" pitchFamily="34" charset="0"/>
              </a:rPr>
              <a:t>kontrola žiadosti o platbu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Existencia a platnosť pracovnoprávnych </a:t>
            </a:r>
            <a:r>
              <a:rPr lang="sk-SK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vzťahov - pracovné zmluvy, dohody pre </a:t>
            </a: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všetkých pracovníkov linky pomoci (</a:t>
            </a:r>
            <a:r>
              <a:rPr lang="sk-SK" sz="1600" b="1" u="sng" dirty="0">
                <a:solidFill>
                  <a:schemeClr val="tx1"/>
                </a:solidFill>
                <a:latin typeface="Arial Narrow" panose="020B0606020202030204" pitchFamily="34" charset="0"/>
              </a:rPr>
              <a:t>predkladá sa jednorazovo pri prvej </a:t>
            </a:r>
            <a:r>
              <a:rPr lang="sk-SK" sz="1600" b="1" u="sng" dirty="0" err="1">
                <a:solidFill>
                  <a:schemeClr val="tx1"/>
                </a:solidFill>
                <a:latin typeface="Arial Narrow" panose="020B0606020202030204" pitchFamily="34" charset="0"/>
              </a:rPr>
              <a:t>ŽoP</a:t>
            </a:r>
            <a:r>
              <a:rPr lang="sk-SK" sz="1600" b="1" u="sng" dirty="0">
                <a:solidFill>
                  <a:schemeClr val="tx1"/>
                </a:solidFill>
                <a:latin typeface="Arial Narrow" panose="020B0606020202030204" pitchFamily="34" charset="0"/>
              </a:rPr>
              <a:t> alebo pri zmene personálu</a:t>
            </a: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).</a:t>
            </a:r>
          </a:p>
          <a:p>
            <a:pPr algn="just"/>
            <a:endParaRPr lang="sk-SK" sz="16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Deklarovaný rozsah a personálne zabezpečenie prevádzky (Evidencia času): Súhrnný prevádzkový výkaz linky, ktorý obsahuje kalendárny prehľad odpracovaných hodín prevádzky a menné priradenie dvoch súbežne slúžiacich pracovníkov na každej zmene za sledované obdobie.</a:t>
            </a:r>
          </a:p>
          <a:p>
            <a:pPr algn="just"/>
            <a:endParaRPr lang="sk-SK" sz="16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Súlad so zákonnou dochádzkou: Evidencia pracovného času v zmysle § 99 Zákonníka práce predložená k </a:t>
            </a:r>
            <a:r>
              <a:rPr lang="sk-SK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ŽoP</a:t>
            </a: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.</a:t>
            </a:r>
          </a:p>
          <a:p>
            <a:endParaRPr lang="sk-SK" sz="154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F7B0084B-C056-4A34-5428-8FC030049CE7}"/>
              </a:ext>
            </a:extLst>
          </p:cNvPr>
          <p:cNvSpPr txBox="1">
            <a:spLocks/>
          </p:cNvSpPr>
          <p:nvPr/>
        </p:nvSpPr>
        <p:spPr>
          <a:xfrm>
            <a:off x="4080713" y="102163"/>
            <a:ext cx="4677592" cy="239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CIEĽ POLITIKY 4: SOCIÁLNEJŠIA A INKLUZÍVNEJŠIA EURÓPA</a:t>
            </a:r>
            <a:br>
              <a:rPr lang="sk-SK" sz="47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k-SK" sz="47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OBLASŤ SOCIÁLNYCH INOVÁCII</a:t>
            </a:r>
          </a:p>
        </p:txBody>
      </p:sp>
    </p:spTree>
    <p:extLst>
      <p:ext uri="{BB962C8B-B14F-4D97-AF65-F5344CB8AC3E}">
        <p14:creationId xmlns:p14="http://schemas.microsoft.com/office/powerpoint/2010/main" val="178610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Motív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ív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í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1410</TotalTime>
  <Words>1199</Words>
  <Application>Microsoft Office PowerPoint</Application>
  <PresentationFormat>Prezentácia na obrazovke (16:9)</PresentationFormat>
  <Paragraphs>110</Paragraphs>
  <Slides>10</Slides>
  <Notes>8</Notes>
  <HiddenSlides>0</HiddenSlides>
  <MMClips>0</MMClips>
  <ScaleCrop>false</ScaleCrop>
  <HeadingPairs>
    <vt:vector size="6" baseType="variant">
      <vt:variant>
        <vt:lpstr>Použité písma</vt:lpstr>
      </vt:variant>
      <vt:variant>
        <vt:i4>9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10</vt:i4>
      </vt:variant>
    </vt:vector>
  </HeadingPairs>
  <TitlesOfParts>
    <vt:vector size="20" baseType="lpstr">
      <vt:lpstr>Aptos</vt:lpstr>
      <vt:lpstr>Aptos Display</vt:lpstr>
      <vt:lpstr>Arial</vt:lpstr>
      <vt:lpstr>Arial Narrow</vt:lpstr>
      <vt:lpstr>Calibri</vt:lpstr>
      <vt:lpstr>Cambria Math</vt:lpstr>
      <vt:lpstr>Symbol</vt:lpstr>
      <vt:lpstr>Times New Roman</vt:lpstr>
      <vt:lpstr>Wingdings</vt:lpstr>
      <vt:lpstr>Motív Office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Peter Buček</dc:creator>
  <cp:lastModifiedBy>Žilíková Andrea</cp:lastModifiedBy>
  <cp:revision>107</cp:revision>
  <dcterms:created xsi:type="dcterms:W3CDTF">2024-11-12T13:13:13Z</dcterms:created>
  <dcterms:modified xsi:type="dcterms:W3CDTF">2026-08-06T09:55:15Z</dcterms:modified>
</cp:coreProperties>
</file>